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2192000" cy="6858000"/>
  <p:notesSz cx="6858000" cy="9144000"/>
  <p:embeddedFontLst>
    <p:embeddedFont>
      <p:font typeface="Arial Narrow" panose="020B0606020202030204" pitchFamily="34" charset="0"/>
      <p:regular r:id="rId29"/>
      <p:bold r:id="rId30"/>
      <p:italic r:id="rId31"/>
      <p:boldItalic r:id="rId32"/>
    </p:embeddedFont>
    <p:embeddedFont>
      <p:font typeface="Open Sans Light" panose="020B0306030504020204" pitchFamily="34" charset="0"/>
      <p:regular r:id="rId33"/>
      <p:bold r:id="rId34"/>
      <p:italic r:id="rId35"/>
      <p:boldItalic r:id="rId3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0" roundtripDataSignature="AMtx7mjy35Q5mMp14/6G9Ymel4MLEmObU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D0F7F79-0262-4E07-8FF8-04D67965B08D}">
  <a:tblStyle styleId="{5D0F7F79-0262-4E07-8FF8-04D67965B08D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9EFF7"/>
          </a:solidFill>
        </a:fill>
      </a:tcStyle>
    </a:wholeTbl>
    <a:band1H>
      <a:tcTxStyle/>
      <a:tcStyle>
        <a:tcBdr/>
        <a:fill>
          <a:solidFill>
            <a:srgbClr val="D0DEEF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D0DEEF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95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40" Type="http://customschemas.google.com/relationships/presentationmetadata" Target="meta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‹Nr.›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9" name="Google Shape;14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3" name="Google Shape;263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4" name="Google Shape;264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5" name="Google Shape;275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6" name="Google Shape;276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7" name="Google Shape;287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" name="Google Shape;288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9" name="Google Shape;299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0" name="Google Shape;300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0" name="Google Shape;310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1" name="Google Shape;311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1" name="Google Shape;321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2" name="Google Shape;322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3" name="Google Shape;333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4" name="Google Shape;334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3" name="Google Shape;343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4" name="Google Shape;344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4" name="Google Shape;354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5" name="Google Shape;355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18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7" name="Google Shape;367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8" name="Google Shape;368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19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0" name="Google Shape;170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171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79" name="Google Shape;379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0" name="Google Shape;380;p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20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91" name="Google Shape;391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2" name="Google Shape;392;p2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21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3" name="Google Shape;403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4" name="Google Shape;404;p2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22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5" name="Google Shape;415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6" name="Google Shape;416;p2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23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7" name="Google Shape;427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" name="Google Shape;428;p2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24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38" name="Google Shape;438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9" name="Google Shape;439;p2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25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9" name="Google Shape;449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1" name="Google Shape;181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1" name="Google Shape;191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" name="Google Shape;192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2" name="Google Shape;202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" name="Google Shape;203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3" name="Google Shape;213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4" name="Google Shape;214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5" name="Google Shape;225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6" name="Google Shape;226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9" name="Google Shape;239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1" name="Google Shape;251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2" name="Google Shape;252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Zwei Inhalte" type="twoObj">
  <p:cSld name="TWO_OBJECTS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28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" name="Google Shape;19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vertikaler Text" type="vertTx">
  <p:cSld name="VERTICAL_TEXT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3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37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4" name="Google Shape;124;p3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3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3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127" name="Google Shape;127;p37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28" name="Google Shape;128;p37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9" name="Google Shape;129;p37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30" name="Google Shape;130;p37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" name="Google Shape;131;p37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" name="Google Shape;132;p37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" name="Google Shape;133;p37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kaler Titel und Text" type="vertTitleAndTx">
  <p:cSld name="VERTICAL_TITLE_AND_VERTICAL_TEXT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38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38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7" name="Google Shape;137;p3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3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3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140" name="Google Shape;140;p38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41" name="Google Shape;141;p38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2" name="Google Shape;142;p38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43" name="Google Shape;143;p38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" name="Google Shape;144;p38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Google Shape;145;p38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" name="Google Shape;146;p38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folie" type="title">
  <p:cSld name="TITLE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2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2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5" name="Google Shape;25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Inhalt" type="obj">
  <p:cSld name="OBJEC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3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34" name="Google Shape;34;p30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35" name="Google Shape;35;p30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6" name="Google Shape;36;p30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37" name="Google Shape;37;p30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38;p30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39;p30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40;p30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chnitts-&#10;überschrift" type="secHead">
  <p:cSld name="SECTION_HEADER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31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31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4" name="Google Shape;44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47" name="Google Shape;47;p31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48" name="Google Shape;48;p31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9" name="Google Shape;49;p31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50" name="Google Shape;50;p31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51;p31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52;p31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53;p31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gleich" type="twoTxTwoObj">
  <p:cSld name="TWO_OBJECTS_WITH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2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32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7" name="Google Shape;57;p32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" name="Google Shape;58;p32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9" name="Google Shape;59;p32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63" name="Google Shape;63;p32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64" name="Google Shape;64;p32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5" name="Google Shape;65;p32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66" name="Google Shape;66;p32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" name="Google Shape;67;p32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Google Shape;68;p32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69;p32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r Titel" type="titleOnly">
  <p:cSld name="TITLE_ONL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3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75" name="Google Shape;75;p33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76" name="Google Shape;76;p33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7" name="Google Shape;77;p33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78" name="Google Shape;78;p33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Google Shape;79;p33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80;p33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" name="Google Shape;81;p33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er" type="blank">
  <p:cSld name="BLANK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86" name="Google Shape;86;p34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87" name="Google Shape;87;p34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8" name="Google Shape;88;p34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89" name="Google Shape;89;p34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90;p34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91;p34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92;p34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halt mit Überschrift" type="objTx">
  <p:cSld name="OBJECT_WITH_CAPTION_TEXT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3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35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96" name="Google Shape;96;p35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97" name="Google Shape;97;p3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3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100" name="Google Shape;100;p35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01" name="Google Shape;101;p35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" name="Google Shape;102;p35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03" name="Google Shape;103;p35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" name="Google Shape;104;p35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35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" name="Google Shape;106;p35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ld mit Überschrift" type="picTx">
  <p:cSld name="PICTURE_WITH_CAPTION_TEXT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3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36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10" name="Google Shape;110;p36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11" name="Google Shape;111;p3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3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3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114" name="Google Shape;114;p36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15" name="Google Shape;115;p36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6" name="Google Shape;116;p36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17" name="Google Shape;117;p36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" name="Google Shape;118;p36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p36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120;p36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6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10.png"/><Relationship Id="rId5" Type="http://schemas.openxmlformats.org/officeDocument/2006/relationships/image" Target="../media/image28.png"/><Relationship Id="rId10" Type="http://schemas.openxmlformats.org/officeDocument/2006/relationships/image" Target="../media/image9.png"/><Relationship Id="rId4" Type="http://schemas.openxmlformats.org/officeDocument/2006/relationships/image" Target="../media/image27.png"/><Relationship Id="rId9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"/>
          <p:cNvSpPr/>
          <p:nvPr/>
        </p:nvSpPr>
        <p:spPr>
          <a:xfrm>
            <a:off x="784614" y="283169"/>
            <a:ext cx="2418736" cy="115627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1"/>
          <p:cNvSpPr txBox="1"/>
          <p:nvPr/>
        </p:nvSpPr>
        <p:spPr>
          <a:xfrm>
            <a:off x="1622838" y="2185490"/>
            <a:ext cx="9144000" cy="2768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4E79"/>
              </a:buClr>
              <a:buSzPts val="3100"/>
              <a:buFont typeface="Calibri"/>
              <a:buNone/>
            </a:pPr>
            <a:r>
              <a:rPr lang="de-DE" sz="3100" b="1" i="0" u="none" strike="noStrike" cap="non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3700" b="1" i="0" u="none" strike="noStrike" cap="non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EOCap4Africa</a:t>
            </a:r>
            <a:br>
              <a:rPr lang="de-DE" sz="31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de-DE" sz="31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de-DE" sz="3100" b="1" i="0" u="none" strike="noStrike" cap="non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6	Introduction to </a:t>
            </a:r>
            <a:r>
              <a:rPr lang="de-DE" sz="3100" b="1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handling</a:t>
            </a:r>
            <a:r>
              <a:rPr lang="de-DE" sz="3100" b="1" i="0" u="none" strike="noStrike" cap="non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 Spatial Data in QGIS and RStudio</a:t>
            </a:r>
            <a:endParaRPr/>
          </a:p>
          <a:p>
            <a:pPr marL="0" marR="0" lvl="0" indent="0" algn="ctr" rtl="0">
              <a:lnSpc>
                <a:spcPct val="9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alibri"/>
              <a:buNone/>
            </a:pPr>
            <a:r>
              <a:rPr lang="de-DE" sz="2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a)    </a:t>
            </a:r>
            <a:r>
              <a:rPr lang="de-DE" sz="2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Handling</a:t>
            </a:r>
            <a:r>
              <a:rPr lang="de-DE" sz="2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Vector Data</a:t>
            </a:r>
            <a:endParaRPr/>
          </a:p>
        </p:txBody>
      </p:sp>
      <p:cxnSp>
        <p:nvCxnSpPr>
          <p:cNvPr id="154" name="Google Shape;154;p1"/>
          <p:cNvCxnSpPr/>
          <p:nvPr/>
        </p:nvCxnSpPr>
        <p:spPr>
          <a:xfrm>
            <a:off x="1938954" y="5032143"/>
            <a:ext cx="8522208" cy="0"/>
          </a:xfrm>
          <a:prstGeom prst="straightConnector1">
            <a:avLst/>
          </a:prstGeom>
          <a:noFill/>
          <a:ln w="31750" cap="flat" cmpd="sng">
            <a:solidFill>
              <a:srgbClr val="1E4E79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155" name="Google Shape;155;p1"/>
          <p:cNvGrpSpPr/>
          <p:nvPr/>
        </p:nvGrpSpPr>
        <p:grpSpPr>
          <a:xfrm>
            <a:off x="1098931" y="5326428"/>
            <a:ext cx="9855759" cy="749899"/>
            <a:chOff x="1098931" y="5326428"/>
            <a:chExt cx="9855759" cy="749899"/>
          </a:xfrm>
        </p:grpSpPr>
        <p:grpSp>
          <p:nvGrpSpPr>
            <p:cNvPr id="156" name="Google Shape;156;p1"/>
            <p:cNvGrpSpPr/>
            <p:nvPr/>
          </p:nvGrpSpPr>
          <p:grpSpPr>
            <a:xfrm>
              <a:off x="1098931" y="5340828"/>
              <a:ext cx="9082114" cy="735499"/>
              <a:chOff x="609597" y="5421223"/>
              <a:chExt cx="9082114" cy="735499"/>
            </a:xfrm>
          </p:grpSpPr>
          <p:pic>
            <p:nvPicPr>
              <p:cNvPr id="157" name="Google Shape;157;p1" descr="Ein Bild, das Text, Schrift, Grafiken, Screenshot enthält.&#10;&#10;Automatisch generierte Beschreibu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609597" y="5436722"/>
                <a:ext cx="1644246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8" name="Google Shape;158;p1" descr="Ein Bild, das Schrift, Grafiken, Logo, Screenshot enthält.&#10;&#10;Automatisch generierte Beschreibu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2445867" y="5436722"/>
                <a:ext cx="861328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9" name="Google Shape;159;p1" descr="Ein Bild, das Schwarz, Dunkelheit enthält.&#10;&#10;Automatisch generierte Beschreibung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3499219" y="5436722"/>
                <a:ext cx="180000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0" name="Google Shape;160;p1" descr="Ein Bild, das Logo, Grafiken, Symbol, Clipart enthält.&#10;&#10;Automatisch generierte Beschreibung"/>
              <p:cNvPicPr preferRelativeResize="0"/>
              <p:nvPr/>
            </p:nvPicPr>
            <p:blipFill rotWithShape="1">
              <a:blip r:embed="rId6">
                <a:alphaModFix/>
              </a:blip>
              <a:srcRect/>
              <a:stretch/>
            </p:blipFill>
            <p:spPr>
              <a:xfrm>
                <a:off x="5491243" y="5436722"/>
                <a:ext cx="837209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1" name="Google Shape;161;p1" descr="Ein Bild, das Text, Logo, Design, Darstellung enthält.&#10;&#10;Automatisch generierte Beschreibung"/>
              <p:cNvPicPr preferRelativeResize="0"/>
              <p:nvPr/>
            </p:nvPicPr>
            <p:blipFill rotWithShape="1">
              <a:blip r:embed="rId7">
                <a:alphaModFix/>
              </a:blip>
              <a:srcRect/>
              <a:stretch/>
            </p:blipFill>
            <p:spPr>
              <a:xfrm>
                <a:off x="6520476" y="5421223"/>
                <a:ext cx="2278481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2" name="Google Shape;162;p1" descr="Ein Bild, das Symbol, Grafiken, Flagge enthält.&#10;&#10;Automatisch generierte Beschreibung"/>
              <p:cNvPicPr preferRelativeResize="0"/>
              <p:nvPr/>
            </p:nvPicPr>
            <p:blipFill rotWithShape="1">
              <a:blip r:embed="rId8">
                <a:alphaModFix/>
              </a:blip>
              <a:srcRect/>
              <a:stretch/>
            </p:blipFill>
            <p:spPr>
              <a:xfrm>
                <a:off x="8990981" y="5421223"/>
                <a:ext cx="70073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63" name="Google Shape;163;p1" descr="KNUST Logo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10373069" y="5326428"/>
              <a:ext cx="581621" cy="7344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64" name="Google Shape;164;p1"/>
          <p:cNvGrpSpPr/>
          <p:nvPr/>
        </p:nvGrpSpPr>
        <p:grpSpPr>
          <a:xfrm>
            <a:off x="1622838" y="139853"/>
            <a:ext cx="9360000" cy="1377319"/>
            <a:chOff x="1622838" y="139853"/>
            <a:chExt cx="9360000" cy="1377319"/>
          </a:xfrm>
        </p:grpSpPr>
        <p:pic>
          <p:nvPicPr>
            <p:cNvPr id="165" name="Google Shape;165;p1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1622838" y="139853"/>
              <a:ext cx="9360000" cy="13773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6" name="Google Shape;166;p1" descr="Ein Bild, das Text, Schrift, Grafiken, weiß enthält.&#10;&#10;Automatisch generierte Beschreibung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5218909" y="300517"/>
              <a:ext cx="2646279" cy="93634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67" name="Google Shape;167;p1"/>
          <p:cNvPicPr preferRelativeResize="0"/>
          <p:nvPr/>
        </p:nvPicPr>
        <p:blipFill rotWithShape="1">
          <a:blip r:embed="rId12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" name="Google Shape;266;p10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7" name="Google Shape;267;p10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E6a Handling Vector Data</a:t>
            </a: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8" name="Google Shape;268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10</a:t>
            </a:fld>
            <a:endParaRPr/>
          </a:p>
        </p:txBody>
      </p:sp>
      <p:pic>
        <p:nvPicPr>
          <p:cNvPr id="269" name="Google Shape;269;p10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10"/>
          <p:cNvSpPr txBox="1"/>
          <p:nvPr/>
        </p:nvSpPr>
        <p:spPr>
          <a:xfrm>
            <a:off x="2174225" y="-26306"/>
            <a:ext cx="6421635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Vector symbology</a:t>
            </a:r>
            <a:endParaRPr/>
          </a:p>
        </p:txBody>
      </p:sp>
      <p:sp>
        <p:nvSpPr>
          <p:cNvPr id="271" name="Google Shape;271;p10"/>
          <p:cNvSpPr txBox="1"/>
          <p:nvPr/>
        </p:nvSpPr>
        <p:spPr>
          <a:xfrm>
            <a:off x="7101114" y="1621971"/>
            <a:ext cx="4702500" cy="378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Under the symbology tab you can stylize your layer in whatever way you see fit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By pressing Ok (closes the window) or Apply you change the style!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Play around with the symbology options and change the color, transparency and border of the two vector data sets!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190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272" name="Google Shape;272;p10" descr="Ein Bild, das Text, Screenshot, Software, Computersymbol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87966" y="937381"/>
            <a:ext cx="5867829" cy="52614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" name="Google Shape;278;p11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9" name="Google Shape;279;p11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E6a Handling Vector Data</a:t>
            </a: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11</a:t>
            </a:fld>
            <a:endParaRPr/>
          </a:p>
        </p:txBody>
      </p:sp>
      <p:pic>
        <p:nvPicPr>
          <p:cNvPr id="281" name="Google Shape;281;p11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82" name="Google Shape;282;p11"/>
          <p:cNvSpPr txBox="1"/>
          <p:nvPr/>
        </p:nvSpPr>
        <p:spPr>
          <a:xfrm>
            <a:off x="2174225" y="-26306"/>
            <a:ext cx="6421635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Vector symbology</a:t>
            </a:r>
            <a:endParaRPr/>
          </a:p>
        </p:txBody>
      </p:sp>
      <p:pic>
        <p:nvPicPr>
          <p:cNvPr id="283" name="Google Shape;283;p11" descr="Ein Bild, das Karte, Text, Atlas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749227" y="405190"/>
            <a:ext cx="5096210" cy="5739192"/>
          </a:xfrm>
          <a:prstGeom prst="rect">
            <a:avLst/>
          </a:prstGeom>
          <a:noFill/>
          <a:ln>
            <a:noFill/>
          </a:ln>
        </p:spPr>
      </p:pic>
      <p:sp>
        <p:nvSpPr>
          <p:cNvPr id="284" name="Google Shape;284;p11"/>
          <p:cNvSpPr txBox="1"/>
          <p:nvPr/>
        </p:nvSpPr>
        <p:spPr>
          <a:xfrm>
            <a:off x="1247019" y="2644019"/>
            <a:ext cx="3414486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In this example I adjusted the color scheme, the transparency and the border style of the vector layers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0" name="Google Shape;290;p12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1" name="Google Shape;291;p12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E6a Handling Vector Data</a:t>
            </a: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2" name="Google Shape;292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12</a:t>
            </a:fld>
            <a:endParaRPr/>
          </a:p>
        </p:txBody>
      </p:sp>
      <p:pic>
        <p:nvPicPr>
          <p:cNvPr id="293" name="Google Shape;293;p12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94" name="Google Shape;294;p12"/>
          <p:cNvSpPr txBox="1"/>
          <p:nvPr/>
        </p:nvSpPr>
        <p:spPr>
          <a:xfrm>
            <a:off x="2174225" y="-26306"/>
            <a:ext cx="6421635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Simple vector manipulation - Buffer</a:t>
            </a:r>
            <a:endParaRPr/>
          </a:p>
        </p:txBody>
      </p:sp>
      <p:sp>
        <p:nvSpPr>
          <p:cNvPr id="295" name="Google Shape;295;p12"/>
          <p:cNvSpPr txBox="1"/>
          <p:nvPr/>
        </p:nvSpPr>
        <p:spPr>
          <a:xfrm>
            <a:off x="1652210" y="1537304"/>
            <a:ext cx="7829100" cy="15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rgbClr val="404040"/>
                </a:solidFill>
                <a:latin typeface="Arial Narrow"/>
                <a:ea typeface="Arial Narrow"/>
                <a:cs typeface="Arial Narrow"/>
                <a:sym typeface="Arial Narrow"/>
              </a:rPr>
              <a:t>Creates two areas: one area that is within a specified distance to selected real world features and the other area that is beyond</a:t>
            </a:r>
            <a:endParaRPr sz="2400">
              <a:solidFill>
                <a:srgbClr val="000000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rgbClr val="404040"/>
                </a:solidFill>
                <a:latin typeface="Arial Narrow"/>
                <a:ea typeface="Arial Narrow"/>
                <a:cs typeface="Arial Narrow"/>
                <a:sym typeface="Arial Narrow"/>
              </a:rPr>
              <a:t>Area that is within the specified distance is called the buffer zone</a:t>
            </a:r>
            <a:endParaRPr sz="2400">
              <a:solidFill>
                <a:srgbClr val="404040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000000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296" name="Google Shape;296;p12" descr="Ein Bild, das Text, Screenshot, Software, Computersymbol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51000" y="2979867"/>
            <a:ext cx="8890000" cy="31116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" name="Google Shape;302;p13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03" name="Google Shape;303;p13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E6a Handling Vector Data</a:t>
            </a: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13</a:t>
            </a:fld>
            <a:endParaRPr/>
          </a:p>
        </p:txBody>
      </p:sp>
      <p:pic>
        <p:nvPicPr>
          <p:cNvPr id="305" name="Google Shape;305;p13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06" name="Google Shape;306;p13"/>
          <p:cNvSpPr txBox="1"/>
          <p:nvPr/>
        </p:nvSpPr>
        <p:spPr>
          <a:xfrm>
            <a:off x="2174225" y="-26306"/>
            <a:ext cx="6421635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Simple vector manipulation</a:t>
            </a:r>
            <a:endParaRPr/>
          </a:p>
        </p:txBody>
      </p:sp>
      <p:graphicFrame>
        <p:nvGraphicFramePr>
          <p:cNvPr id="307" name="Google Shape;307;p13"/>
          <p:cNvGraphicFramePr/>
          <p:nvPr/>
        </p:nvGraphicFramePr>
        <p:xfrm>
          <a:off x="786190" y="1282095"/>
          <a:ext cx="3000000" cy="3000000"/>
        </p:xfrm>
        <a:graphic>
          <a:graphicData uri="http://schemas.openxmlformats.org/drawingml/2006/table">
            <a:tbl>
              <a:tblPr bandRow="1">
                <a:noFill/>
                <a:tableStyleId>{5D0F7F79-0262-4E07-8FF8-04D67965B08D}</a:tableStyleId>
              </a:tblPr>
              <a:tblGrid>
                <a:gridCol w="2446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96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584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53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1" u="none" strike="noStrike" cap="none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Tool Name</a:t>
                      </a:r>
                      <a:endParaRPr sz="1800">
                        <a:solidFill>
                          <a:schemeClr val="lt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1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Category</a:t>
                      </a:r>
                      <a:endParaRPr sz="1800">
                        <a:solidFill>
                          <a:schemeClr val="lt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1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Function</a:t>
                      </a:r>
                      <a:endParaRPr sz="1800">
                        <a:solidFill>
                          <a:schemeClr val="lt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F4E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99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Buffer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Geoprocessing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Creates a zone around features at a specified distance (e.g., 500m buffer around roads).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922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Clip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Geoprocessing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Extracts features from one layer based on the boundaries of another layer (e.g., cutting a road layer by a country boundary).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99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Union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Geoprocessing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Merges two layers, keeping all features from both (e.g., combining two administrative boundary layers).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922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Dissolve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Geoprocessing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Merges features within the same layer based on a shared attribute (e.g., merging regions with the same land use).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99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Merge </a:t>
                      </a: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v</a:t>
                      </a: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ector </a:t>
                      </a: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l</a:t>
                      </a: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ayers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Data Management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Combines multiple vector layers into one (e.g., merging multiple city shapefiles into one).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099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Extract by </a:t>
                      </a: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a</a:t>
                      </a: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ttribute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Selection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Selects features based on attribute values (e.g., select all cities with a population &gt; 1 million).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3" name="Google Shape;313;p14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14" name="Google Shape;314;p14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E6a Handling Vector Data</a:t>
            </a: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5" name="Google Shape;315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14</a:t>
            </a:fld>
            <a:endParaRPr/>
          </a:p>
        </p:txBody>
      </p:sp>
      <p:pic>
        <p:nvPicPr>
          <p:cNvPr id="316" name="Google Shape;316;p14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17" name="Google Shape;317;p14"/>
          <p:cNvSpPr txBox="1"/>
          <p:nvPr/>
        </p:nvSpPr>
        <p:spPr>
          <a:xfrm>
            <a:off x="2174225" y="-26306"/>
            <a:ext cx="6421635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Simple Vector Manipulation - Buffer</a:t>
            </a:r>
            <a:endParaRPr/>
          </a:p>
        </p:txBody>
      </p:sp>
      <p:sp>
        <p:nvSpPr>
          <p:cNvPr id="318" name="Google Shape;318;p14"/>
          <p:cNvSpPr/>
          <p:nvPr/>
        </p:nvSpPr>
        <p:spPr>
          <a:xfrm>
            <a:off x="2547178" y="1897966"/>
            <a:ext cx="7101559" cy="3068722"/>
          </a:xfrm>
          <a:prstGeom prst="rect">
            <a:avLst/>
          </a:prstGeom>
          <a:solidFill>
            <a:srgbClr val="D0D0D0"/>
          </a:solidFill>
          <a:ln w="12700" cap="flat" cmpd="sng">
            <a:solidFill>
              <a:srgbClr val="D0D0D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marR="0" lvl="0" indent="-4572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AutoNum type="arabicPeriod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Reproject the Dataset you want to buffer to a suitable projected coordinate system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457200" marR="0" lvl="0" indent="-3048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457200" marR="0" lvl="0" indent="-4572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AutoNum type="arabicPeriod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Use the Buffer Tool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4" name="Google Shape;324;p15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25" name="Google Shape;325;p15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E6a Handling Vector Data</a:t>
            </a: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6" name="Google Shape;326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15</a:t>
            </a:fld>
            <a:endParaRPr/>
          </a:p>
        </p:txBody>
      </p:sp>
      <p:pic>
        <p:nvPicPr>
          <p:cNvPr id="327" name="Google Shape;327;p15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28" name="Google Shape;328;p15"/>
          <p:cNvSpPr txBox="1"/>
          <p:nvPr/>
        </p:nvSpPr>
        <p:spPr>
          <a:xfrm>
            <a:off x="2174225" y="-26306"/>
            <a:ext cx="6421635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Simple vector manipulation - buffer</a:t>
            </a:r>
            <a:endParaRPr/>
          </a:p>
        </p:txBody>
      </p:sp>
      <p:pic>
        <p:nvPicPr>
          <p:cNvPr id="329" name="Google Shape;329;p15" descr="Ein Bild, das Text, Karte, Diagramm, Screenshot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30928" y="1123647"/>
            <a:ext cx="6568668" cy="4991704"/>
          </a:xfrm>
          <a:prstGeom prst="rect">
            <a:avLst/>
          </a:prstGeom>
          <a:noFill/>
          <a:ln>
            <a:noFill/>
          </a:ln>
        </p:spPr>
      </p:pic>
      <p:sp>
        <p:nvSpPr>
          <p:cNvPr id="330" name="Google Shape;330;p15"/>
          <p:cNvSpPr txBox="1"/>
          <p:nvPr/>
        </p:nvSpPr>
        <p:spPr>
          <a:xfrm>
            <a:off x="847917" y="3152144"/>
            <a:ext cx="4163348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Result of applying a 100 km buffer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6" name="Google Shape;336;p16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37" name="Google Shape;337;p16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E6a Handling Vector Data</a:t>
            </a: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8" name="Google Shape;338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16</a:t>
            </a:fld>
            <a:endParaRPr/>
          </a:p>
        </p:txBody>
      </p:sp>
      <p:pic>
        <p:nvPicPr>
          <p:cNvPr id="339" name="Google Shape;339;p16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40" name="Google Shape;340;p16"/>
          <p:cNvSpPr/>
          <p:nvPr/>
        </p:nvSpPr>
        <p:spPr>
          <a:xfrm>
            <a:off x="2740701" y="2424109"/>
            <a:ext cx="7047131" cy="1859199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Part 2: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Handling vector data in RStudio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6" name="Google Shape;346;p17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17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E6a Handling Vector Data</a:t>
            </a: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8" name="Google Shape;348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17</a:t>
            </a:fld>
            <a:endParaRPr/>
          </a:p>
        </p:txBody>
      </p:sp>
      <p:pic>
        <p:nvPicPr>
          <p:cNvPr id="349" name="Google Shape;349;p17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50" name="Google Shape;350;p17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Tasks</a:t>
            </a:r>
            <a:endParaRPr/>
          </a:p>
        </p:txBody>
      </p:sp>
      <p:sp>
        <p:nvSpPr>
          <p:cNvPr id="351" name="Google Shape;351;p17"/>
          <p:cNvSpPr/>
          <p:nvPr/>
        </p:nvSpPr>
        <p:spPr>
          <a:xfrm>
            <a:off x="2256892" y="2127776"/>
            <a:ext cx="7682132" cy="2603056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marR="0" lvl="0" indent="-4572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AutoNum type="arabicPeriod"/>
            </a:pPr>
            <a:r>
              <a:rPr lang="de-DE" sz="2400" dirty="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Double </a:t>
            </a:r>
            <a:r>
              <a:rPr lang="de-DE" sz="2400" dirty="0" err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click</a:t>
            </a:r>
            <a:r>
              <a:rPr lang="de-DE" sz="2400" dirty="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on </a:t>
            </a:r>
            <a:r>
              <a:rPr lang="de-DE" sz="2400" dirty="0" err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the</a:t>
            </a:r>
            <a:r>
              <a:rPr lang="de-DE" sz="2400" dirty="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lang="de-DE" sz="2400" dirty="0" err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downloaded</a:t>
            </a:r>
            <a:r>
              <a:rPr lang="de-DE" sz="2400" dirty="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and </a:t>
            </a:r>
            <a:r>
              <a:rPr lang="de-DE" sz="2400" dirty="0" err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unzipped</a:t>
            </a:r>
            <a:r>
              <a:rPr lang="de-DE" sz="2400" dirty="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R-file "6.1_How_to_handle_Vector_Data.r."</a:t>
            </a:r>
            <a:endParaRPr sz="2400" dirty="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457200" marR="0" lvl="0" indent="-3048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 dirty="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457200" marR="0" lvl="0" indent="-4572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AutoNum type="arabicPeriod"/>
            </a:pPr>
            <a:r>
              <a:rPr lang="de-DE" sz="2400" dirty="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The </a:t>
            </a:r>
            <a:r>
              <a:rPr lang="de-DE" sz="2400" dirty="0" err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file</a:t>
            </a:r>
            <a:r>
              <a:rPr lang="de-DE" sz="2400" dirty="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lang="de-DE" sz="2400" dirty="0" err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that</a:t>
            </a:r>
            <a:r>
              <a:rPr lang="de-DE" sz="2400" dirty="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will open in </a:t>
            </a:r>
            <a:r>
              <a:rPr lang="de-DE" sz="2400" dirty="0" err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RStudio</a:t>
            </a:r>
            <a:endParaRPr sz="2400" dirty="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7" name="Google Shape;357;p18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58" name="Google Shape;358;p18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E6a Handling Vector Data</a:t>
            </a: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9" name="Google Shape;359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18</a:t>
            </a:fld>
            <a:endParaRPr/>
          </a:p>
        </p:txBody>
      </p:sp>
      <p:pic>
        <p:nvPicPr>
          <p:cNvPr id="360" name="Google Shape;360;p18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61" name="Google Shape;361;p18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Accessing the vector data</a:t>
            </a:r>
            <a:endParaRPr/>
          </a:p>
        </p:txBody>
      </p:sp>
      <p:pic>
        <p:nvPicPr>
          <p:cNvPr id="362" name="Google Shape;362;p18" descr="Ein Bild, das Text, Schrift, Screenshot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64809" y="2176197"/>
            <a:ext cx="11091334" cy="2372559"/>
          </a:xfrm>
          <a:prstGeom prst="rect">
            <a:avLst/>
          </a:prstGeom>
          <a:noFill/>
          <a:ln>
            <a:noFill/>
          </a:ln>
        </p:spPr>
      </p:pic>
      <p:sp>
        <p:nvSpPr>
          <p:cNvPr id="363" name="Google Shape;363;p18"/>
          <p:cNvSpPr txBox="1"/>
          <p:nvPr/>
        </p:nvSpPr>
        <p:spPr>
          <a:xfrm>
            <a:off x="993019" y="1174447"/>
            <a:ext cx="10834913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AutoNum type="arabicPeriod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We are using freely available data from natural earth and defining it to the variable "url"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AutoNum type="arabicPeriod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Next we download the file and unzip it </a:t>
            </a:r>
            <a:endParaRPr/>
          </a:p>
        </p:txBody>
      </p:sp>
      <p:sp>
        <p:nvSpPr>
          <p:cNvPr id="364" name="Google Shape;364;p18"/>
          <p:cNvSpPr txBox="1"/>
          <p:nvPr/>
        </p:nvSpPr>
        <p:spPr>
          <a:xfrm>
            <a:off x="993019" y="4899781"/>
            <a:ext cx="9661675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3)    We assign the unzipped shapefile to the variable "shapefile_path"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4)    And read it out using "st_read" in the variable "countries"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0" name="Google Shape;370;p19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71" name="Google Shape;371;p19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E6a Handling Vector Data</a:t>
            </a: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2" name="Google Shape;372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19</a:t>
            </a:fld>
            <a:endParaRPr/>
          </a:p>
        </p:txBody>
      </p:sp>
      <p:pic>
        <p:nvPicPr>
          <p:cNvPr id="373" name="Google Shape;373;p19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74" name="Google Shape;374;p19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Assessing the meta data</a:t>
            </a:r>
            <a:endParaRPr/>
          </a:p>
        </p:txBody>
      </p:sp>
      <p:pic>
        <p:nvPicPr>
          <p:cNvPr id="375" name="Google Shape;375;p19" descr="Ein Bild, das Text, Screenshot, Schrift, Reihe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61572" y="3311544"/>
            <a:ext cx="10837334" cy="1565389"/>
          </a:xfrm>
          <a:prstGeom prst="rect">
            <a:avLst/>
          </a:prstGeom>
          <a:noFill/>
          <a:ln>
            <a:noFill/>
          </a:ln>
        </p:spPr>
      </p:pic>
      <p:sp>
        <p:nvSpPr>
          <p:cNvPr id="376" name="Google Shape;376;p19"/>
          <p:cNvSpPr txBox="1"/>
          <p:nvPr/>
        </p:nvSpPr>
        <p:spPr>
          <a:xfrm>
            <a:off x="1180496" y="1791303"/>
            <a:ext cx="103995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Head() gives you the first few rows of all attributes in the attribute table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Summary() displays all attributes and their data type as well as a range of information about the geometry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Learning objectives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4" name="Google Shape;174;p2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E6a Handling Vector Data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2</a:t>
            </a:fld>
            <a:endParaRPr/>
          </a:p>
        </p:txBody>
      </p:sp>
      <p:pic>
        <p:nvPicPr>
          <p:cNvPr id="177" name="Google Shape;177;p2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2"/>
          <p:cNvSpPr txBox="1"/>
          <p:nvPr/>
        </p:nvSpPr>
        <p:spPr>
          <a:xfrm>
            <a:off x="1339653" y="1487993"/>
            <a:ext cx="9512100" cy="354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Import and export vector data in QGIS and RStudio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Learn how to visualise vector data</a:t>
            </a:r>
            <a:br>
              <a:rPr lang="de-DE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Perform basic vector manipulations (selecting, filtering, buffering)</a:t>
            </a:r>
            <a:br>
              <a:rPr lang="de-DE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Use both QGIS and R to work with vector data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2" name="Google Shape;382;p20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83" name="Google Shape;383;p20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E6a Handling Vector Data</a:t>
            </a: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4" name="Google Shape;384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20</a:t>
            </a:fld>
            <a:endParaRPr/>
          </a:p>
        </p:txBody>
      </p:sp>
      <p:pic>
        <p:nvPicPr>
          <p:cNvPr id="385" name="Google Shape;385;p20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86" name="Google Shape;386;p20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Visualising the vector data</a:t>
            </a:r>
            <a:endParaRPr/>
          </a:p>
        </p:txBody>
      </p:sp>
      <p:sp>
        <p:nvSpPr>
          <p:cNvPr id="387" name="Google Shape;387;p20"/>
          <p:cNvSpPr txBox="1"/>
          <p:nvPr/>
        </p:nvSpPr>
        <p:spPr>
          <a:xfrm>
            <a:off x="1095829" y="1519160"/>
            <a:ext cx="10399484" cy="2308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We can use ggplot2 to visualise maps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We define our variable "countries" as the data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Using "geom_sf" we can describe the aesthetic of our map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"labs" lets you set the labels of the map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"theme_minimal()" sets the overall design of the map</a:t>
            </a:r>
            <a:endParaRPr/>
          </a:p>
          <a:p>
            <a:pPr marL="342900" marR="0" lvl="0" indent="-190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388" name="Google Shape;388;p20" descr="Ein Bild, das Text, Screenshot, Schrift, Zahl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36953" y="3665506"/>
            <a:ext cx="10317239" cy="20065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4" name="Google Shape;394;p21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95" name="Google Shape;395;p21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E6a Handling Vector Data</a:t>
            </a: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6" name="Google Shape;396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21</a:t>
            </a:fld>
            <a:endParaRPr/>
          </a:p>
        </p:txBody>
      </p:sp>
      <p:pic>
        <p:nvPicPr>
          <p:cNvPr id="397" name="Google Shape;397;p21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98" name="Google Shape;398;p21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Visualising the vector data</a:t>
            </a:r>
            <a:endParaRPr/>
          </a:p>
        </p:txBody>
      </p:sp>
      <p:pic>
        <p:nvPicPr>
          <p:cNvPr id="399" name="Google Shape;399;p21" descr="Ein Bild, das Text, Karte, Atlas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231571" y="1289271"/>
            <a:ext cx="9119810" cy="4896317"/>
          </a:xfrm>
          <a:prstGeom prst="rect">
            <a:avLst/>
          </a:prstGeom>
          <a:noFill/>
          <a:ln>
            <a:noFill/>
          </a:ln>
        </p:spPr>
      </p:pic>
      <p:sp>
        <p:nvSpPr>
          <p:cNvPr id="400" name="Google Shape;400;p21"/>
          <p:cNvSpPr txBox="1"/>
          <p:nvPr/>
        </p:nvSpPr>
        <p:spPr>
          <a:xfrm>
            <a:off x="878112" y="829734"/>
            <a:ext cx="5567438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The result should look something like this: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6" name="Google Shape;406;p22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07" name="Google Shape;407;p22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E6a Handling Vector Data</a:t>
            </a: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" name="Google Shape;408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22</a:t>
            </a:fld>
            <a:endParaRPr/>
          </a:p>
        </p:txBody>
      </p:sp>
      <p:pic>
        <p:nvPicPr>
          <p:cNvPr id="409" name="Google Shape;409;p22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410" name="Google Shape;410;p22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Visualising the vector data</a:t>
            </a:r>
            <a:endParaRPr/>
          </a:p>
        </p:txBody>
      </p:sp>
      <p:pic>
        <p:nvPicPr>
          <p:cNvPr id="411" name="Google Shape;411;p22" descr="Ein Bild, das Text, Screenshot, Schrift, Zahl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01095" y="2930644"/>
            <a:ext cx="11030857" cy="2333236"/>
          </a:xfrm>
          <a:prstGeom prst="rect">
            <a:avLst/>
          </a:prstGeom>
          <a:noFill/>
          <a:ln>
            <a:noFill/>
          </a:ln>
        </p:spPr>
      </p:pic>
      <p:sp>
        <p:nvSpPr>
          <p:cNvPr id="412" name="Google Shape;412;p22"/>
          <p:cNvSpPr txBox="1"/>
          <p:nvPr/>
        </p:nvSpPr>
        <p:spPr>
          <a:xfrm>
            <a:off x="1319591" y="1712686"/>
            <a:ext cx="9734246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Using "geom_sf(data=" we can ask R to show the attribute "Ghana" in a different color on the map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8" name="Google Shape;418;p23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19" name="Google Shape;419;p23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E6a Handling Vector Data</a:t>
            </a: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0" name="Google Shape;420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23</a:t>
            </a:fld>
            <a:endParaRPr/>
          </a:p>
        </p:txBody>
      </p:sp>
      <p:pic>
        <p:nvPicPr>
          <p:cNvPr id="421" name="Google Shape;421;p23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422" name="Google Shape;422;p23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Visualising the Vector Data</a:t>
            </a:r>
            <a:endParaRPr/>
          </a:p>
        </p:txBody>
      </p:sp>
      <p:sp>
        <p:nvSpPr>
          <p:cNvPr id="423" name="Google Shape;423;p23"/>
          <p:cNvSpPr txBox="1"/>
          <p:nvPr/>
        </p:nvSpPr>
        <p:spPr>
          <a:xfrm>
            <a:off x="878112" y="829734"/>
            <a:ext cx="5567438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The result should look something like this:</a:t>
            </a:r>
            <a:endParaRPr/>
          </a:p>
        </p:txBody>
      </p:sp>
      <p:pic>
        <p:nvPicPr>
          <p:cNvPr id="424" name="Google Shape;424;p23"/>
          <p:cNvPicPr preferRelativeResize="0"/>
          <p:nvPr/>
        </p:nvPicPr>
        <p:blipFill rotWithShape="1">
          <a:blip r:embed="rId5">
            <a:alphaModFix/>
          </a:blip>
          <a:srcRect t="21734" b="21695"/>
          <a:stretch/>
        </p:blipFill>
        <p:spPr>
          <a:xfrm>
            <a:off x="2634575" y="1593025"/>
            <a:ext cx="6928899" cy="4156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" name="Google Shape;430;p24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31" name="Google Shape;431;p24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E6a Handling Vector Data</a:t>
            </a: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2" name="Google Shape;432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24</a:t>
            </a:fld>
            <a:endParaRPr/>
          </a:p>
        </p:txBody>
      </p:sp>
      <p:pic>
        <p:nvPicPr>
          <p:cNvPr id="433" name="Google Shape;433;p24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434" name="Google Shape;434;p24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Tasks</a:t>
            </a:r>
            <a:endParaRPr/>
          </a:p>
        </p:txBody>
      </p:sp>
      <p:sp>
        <p:nvSpPr>
          <p:cNvPr id="435" name="Google Shape;435;p24"/>
          <p:cNvSpPr/>
          <p:nvPr/>
        </p:nvSpPr>
        <p:spPr>
          <a:xfrm>
            <a:off x="2256892" y="2236632"/>
            <a:ext cx="7682132" cy="2391390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AutoNum type="arabicPeriod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Create another map highlighting any country of your choice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457200" marR="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AutoNum type="arabicPeriod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Adjust the symbology and change the colorscheme of the map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1" name="Google Shape;441;p25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42" name="Google Shape;442;p25"/>
          <p:cNvSpPr txBox="1">
            <a:spLocks noGrp="1"/>
          </p:cNvSpPr>
          <p:nvPr>
            <p:ph type="ftr" idx="11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</a:t>
            </a:r>
            <a:r>
              <a:rPr lang="de-DE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/>
              <a:t>– </a:t>
            </a:r>
            <a:r>
              <a:rPr lang="de-DE">
                <a:latin typeface="Calibri"/>
                <a:ea typeface="Calibri"/>
                <a:cs typeface="Calibri"/>
                <a:sym typeface="Calibri"/>
              </a:rPr>
              <a:t>E6a Hand</a:t>
            </a:r>
            <a:r>
              <a:rPr lang="de-DE"/>
              <a:t>l</a:t>
            </a:r>
            <a:r>
              <a:rPr lang="de-DE">
                <a:latin typeface="Calibri"/>
                <a:ea typeface="Calibri"/>
                <a:cs typeface="Calibri"/>
                <a:sym typeface="Calibri"/>
              </a:rPr>
              <a:t>ing Vector Data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3" name="Google Shape;443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25</a:t>
            </a:fld>
            <a:endParaRPr/>
          </a:p>
        </p:txBody>
      </p:sp>
      <p:pic>
        <p:nvPicPr>
          <p:cNvPr id="444" name="Google Shape;444;p25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445" name="Google Shape;445;p25"/>
          <p:cNvSpPr txBox="1"/>
          <p:nvPr/>
        </p:nvSpPr>
        <p:spPr>
          <a:xfrm>
            <a:off x="1154676" y="1907003"/>
            <a:ext cx="9884400" cy="397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Vector data can be </a:t>
            </a:r>
            <a:r>
              <a:rPr lang="de-DE" sz="28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imported</a:t>
            </a:r>
            <a:r>
              <a:rPr lang="de-DE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and </a:t>
            </a:r>
            <a:r>
              <a:rPr lang="de-DE" sz="28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exported</a:t>
            </a:r>
            <a:r>
              <a:rPr lang="de-DE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in both QGIS and RStudio</a:t>
            </a:r>
            <a:br>
              <a:rPr lang="de-DE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Basic vector manipulations include </a:t>
            </a:r>
            <a:r>
              <a:rPr lang="de-DE" sz="28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selecting, filtering, buffering, and clipping</a:t>
            </a:r>
            <a:br>
              <a:rPr lang="de-DE" sz="28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endParaRPr sz="2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QGIS is great for interactive vector editing, while R enables automation and advanced spatial analysis</a:t>
            </a:r>
            <a:br>
              <a:rPr lang="de-DE" sz="2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2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46" name="Google Shape;446;p25"/>
          <p:cNvSpPr txBox="1"/>
          <p:nvPr/>
        </p:nvSpPr>
        <p:spPr>
          <a:xfrm>
            <a:off x="2174225" y="-8164"/>
            <a:ext cx="7346920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Summary &amp; key takeaways</a:t>
            </a: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26"/>
          <p:cNvSpPr txBox="1">
            <a:spLocks noGrp="1"/>
          </p:cNvSpPr>
          <p:nvPr>
            <p:ph type="ctrTitle"/>
          </p:nvPr>
        </p:nvSpPr>
        <p:spPr>
          <a:xfrm>
            <a:off x="1177632" y="2586648"/>
            <a:ext cx="9755206" cy="2768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4E79"/>
              </a:buClr>
              <a:buSzPts val="4000"/>
              <a:buFont typeface="Calibri"/>
              <a:buNone/>
            </a:pPr>
            <a:r>
              <a:rPr lang="de-DE" sz="40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Thank you for your attention!</a:t>
            </a:r>
            <a:br>
              <a:rPr lang="de-DE" sz="40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de-DE" sz="31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de-DE" sz="31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de-DE" sz="31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de-DE" sz="1050"/>
            </a:br>
            <a:endParaRPr sz="3600" b="1">
              <a:solidFill>
                <a:srgbClr val="2E75B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52" name="Google Shape;452;p26"/>
          <p:cNvGrpSpPr/>
          <p:nvPr/>
        </p:nvGrpSpPr>
        <p:grpSpPr>
          <a:xfrm>
            <a:off x="1652645" y="6132842"/>
            <a:ext cx="8805180" cy="648000"/>
            <a:chOff x="609597" y="5421223"/>
            <a:chExt cx="9994138" cy="735499"/>
          </a:xfrm>
        </p:grpSpPr>
        <p:pic>
          <p:nvPicPr>
            <p:cNvPr id="453" name="Google Shape;453;p26" descr="Ein Bild, das Text, Schrift, Grafiken, Screenshot enthält.&#10;&#10;Automatisch generierte Beschreibung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609597" y="5436722"/>
              <a:ext cx="1644246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54" name="Google Shape;454;p26" descr="Ein Bild, das Schrift, Grafiken, Logo, Screenshot enthält.&#10;&#10;Automatisch generierte Beschreibung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445867" y="5436722"/>
              <a:ext cx="861328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55" name="Google Shape;455;p26" descr="Ein Bild, das Schwarz, Dunkelheit enthält.&#10;&#10;Automatisch generierte Beschreibung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3499219" y="5436722"/>
              <a:ext cx="1800000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56" name="Google Shape;456;p26" descr="Ein Bild, das Logo, Grafiken, Symbol, Clipart enthält.&#10;&#10;Automatisch generierte Beschreibung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5491243" y="5436722"/>
              <a:ext cx="837209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57" name="Google Shape;457;p26" descr="Ein Bild, das Text, Logo, Design, Darstellung enthält.&#10;&#10;Automatisch generierte Beschreibung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6520476" y="5421223"/>
              <a:ext cx="2278481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58" name="Google Shape;458;p26" descr="Ein Bild, das Symbol, Grafiken, Flagge enthält.&#10;&#10;Automatisch generierte Beschreibung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8990981" y="5421223"/>
              <a:ext cx="700730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59" name="Google Shape;459;p26" descr="Ein Bild, das Symbol, Emblem, Logo, Wappen enthält.&#10;&#10;Automatisch generierte Beschreibung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9883735" y="5421223"/>
              <a:ext cx="720000" cy="7200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60" name="Google Shape;460;p26"/>
          <p:cNvSpPr txBox="1"/>
          <p:nvPr/>
        </p:nvSpPr>
        <p:spPr>
          <a:xfrm>
            <a:off x="1259148" y="4087500"/>
            <a:ext cx="4868400" cy="17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-DE" sz="1800" b="1">
                <a:solidFill>
                  <a:srgbClr val="4D4D4D"/>
                </a:solidFill>
              </a:rPr>
              <a:t>Dr. Insa Otte, Hanna Schulten </a:t>
            </a:r>
            <a:endParaRPr sz="1800" b="1">
              <a:solidFill>
                <a:srgbClr val="4D4D4D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-DE" sz="1800" b="1">
                <a:solidFill>
                  <a:srgbClr val="4D4D4D"/>
                </a:solidFill>
              </a:rPr>
              <a:t>(on behalf of the EOCap4Africa Team) </a:t>
            </a:r>
            <a:endParaRPr sz="1800" b="1">
              <a:solidFill>
                <a:srgbClr val="4D4D4D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-DE" sz="1800" b="1">
                <a:solidFill>
                  <a:srgbClr val="4D4D4D"/>
                </a:solidFill>
              </a:rPr>
              <a:t>and colleagues</a:t>
            </a:r>
            <a:endParaRPr sz="1800" b="1">
              <a:solidFill>
                <a:srgbClr val="4D4D4D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sz="1800" b="1">
              <a:solidFill>
                <a:srgbClr val="4D4D4D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4D4D4D"/>
              </a:buClr>
              <a:buSzPts val="1600"/>
              <a:buFont typeface="Arial"/>
              <a:buNone/>
            </a:pPr>
            <a:r>
              <a:rPr lang="de-DE" sz="1600">
                <a:solidFill>
                  <a:srgbClr val="4D4D4D"/>
                </a:solidFill>
              </a:rPr>
              <a:t>insa.otte@uni-wuerzburg.de</a:t>
            </a:r>
            <a:endParaRPr>
              <a:solidFill>
                <a:schemeClr val="dk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D4D4D"/>
              </a:buClr>
              <a:buSzPts val="1600"/>
              <a:buFont typeface="Arial"/>
              <a:buNone/>
            </a:pPr>
            <a:endParaRPr sz="1800" b="1">
              <a:solidFill>
                <a:srgbClr val="4D4D4D"/>
              </a:solidFill>
            </a:endParaRPr>
          </a:p>
        </p:txBody>
      </p:sp>
      <p:sp>
        <p:nvSpPr>
          <p:cNvPr id="461" name="Google Shape;461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26</a:t>
            </a:fld>
            <a:endParaRPr/>
          </a:p>
        </p:txBody>
      </p:sp>
      <p:grpSp>
        <p:nvGrpSpPr>
          <p:cNvPr id="462" name="Google Shape;462;p26"/>
          <p:cNvGrpSpPr/>
          <p:nvPr/>
        </p:nvGrpSpPr>
        <p:grpSpPr>
          <a:xfrm>
            <a:off x="1622838" y="139853"/>
            <a:ext cx="9360000" cy="1377319"/>
            <a:chOff x="1622838" y="139853"/>
            <a:chExt cx="9360000" cy="1377319"/>
          </a:xfrm>
        </p:grpSpPr>
        <p:pic>
          <p:nvPicPr>
            <p:cNvPr id="463" name="Google Shape;463;p26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1622838" y="139853"/>
              <a:ext cx="9360000" cy="13773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64" name="Google Shape;464;p26" descr="Ein Bild, das Text, Schrift, Grafiken, weiß enthält.&#10;&#10;Automatisch generierte Beschreibung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5218909" y="300517"/>
              <a:ext cx="2646279" cy="93634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65" name="Google Shape;465;p26"/>
          <p:cNvPicPr preferRelativeResize="0"/>
          <p:nvPr/>
        </p:nvPicPr>
        <p:blipFill rotWithShape="1">
          <a:blip r:embed="rId12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3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3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E6a Handling Vector Data</a:t>
            </a: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" name="Google Shape;186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3</a:t>
            </a:fld>
            <a:endParaRPr/>
          </a:p>
        </p:txBody>
      </p:sp>
      <p:pic>
        <p:nvPicPr>
          <p:cNvPr id="187" name="Google Shape;187;p3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3"/>
          <p:cNvSpPr/>
          <p:nvPr/>
        </p:nvSpPr>
        <p:spPr>
          <a:xfrm>
            <a:off x="2740701" y="2424109"/>
            <a:ext cx="7047131" cy="1859199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Part 1: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Handling vector data in QGIS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Google Shape;194;p4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p4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E6a Handling Vector Data</a:t>
            </a: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4</a:t>
            </a:fld>
            <a:endParaRPr/>
          </a:p>
        </p:txBody>
      </p:sp>
      <p:pic>
        <p:nvPicPr>
          <p:cNvPr id="197" name="Google Shape;197;p4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4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Tasks</a:t>
            </a:r>
            <a:endParaRPr/>
          </a:p>
        </p:txBody>
      </p:sp>
      <p:sp>
        <p:nvSpPr>
          <p:cNvPr id="199" name="Google Shape;199;p4"/>
          <p:cNvSpPr/>
          <p:nvPr/>
        </p:nvSpPr>
        <p:spPr>
          <a:xfrm>
            <a:off x="2619749" y="1897966"/>
            <a:ext cx="6962464" cy="3068722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 Narrow"/>
              <a:buAutoNum type="arabicPeriod"/>
            </a:pPr>
            <a:r>
              <a:rPr lang="de-DE" sz="24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Start your QGIS application</a:t>
            </a:r>
            <a:endParaRPr sz="2400">
              <a:solidFill>
                <a:srgbClr val="000000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1905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>
              <a:solidFill>
                <a:srgbClr val="000000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 Narrow"/>
              <a:buAutoNum type="arabicPeriod"/>
            </a:pPr>
            <a:r>
              <a:rPr lang="de-DE" sz="24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Create a new </a:t>
            </a:r>
            <a:r>
              <a:rPr lang="de-DE" sz="2400">
                <a:latin typeface="Arial Narrow"/>
                <a:ea typeface="Arial Narrow"/>
                <a:cs typeface="Arial Narrow"/>
                <a:sym typeface="Arial Narrow"/>
              </a:rPr>
              <a:t>p</a:t>
            </a:r>
            <a:r>
              <a:rPr lang="de-DE" sz="24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roject</a:t>
            </a:r>
            <a:endParaRPr/>
          </a:p>
          <a:p>
            <a:pPr marL="342900" marR="0" lvl="0" indent="-1905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>
              <a:solidFill>
                <a:srgbClr val="000000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 Narrow"/>
              <a:buAutoNum type="arabicPeriod"/>
            </a:pPr>
            <a:r>
              <a:rPr lang="de-DE" sz="24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Load in the </a:t>
            </a:r>
            <a:r>
              <a:rPr lang="de-DE" sz="2400">
                <a:latin typeface="Arial Narrow"/>
                <a:ea typeface="Arial Narrow"/>
                <a:cs typeface="Arial Narrow"/>
                <a:sym typeface="Arial Narrow"/>
              </a:rPr>
              <a:t>w</a:t>
            </a:r>
            <a:r>
              <a:rPr lang="de-DE" sz="24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orld </a:t>
            </a:r>
            <a:r>
              <a:rPr lang="de-DE" sz="2400">
                <a:latin typeface="Arial Narrow"/>
                <a:ea typeface="Arial Narrow"/>
                <a:cs typeface="Arial Narrow"/>
                <a:sym typeface="Arial Narrow"/>
              </a:rPr>
              <a:t>v</a:t>
            </a:r>
            <a:r>
              <a:rPr lang="de-DE" sz="24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ector </a:t>
            </a:r>
            <a:r>
              <a:rPr lang="de-DE" sz="2400">
                <a:latin typeface="Arial Narrow"/>
                <a:ea typeface="Arial Narrow"/>
                <a:cs typeface="Arial Narrow"/>
                <a:sym typeface="Arial Narrow"/>
              </a:rPr>
              <a:t>m</a:t>
            </a:r>
            <a:r>
              <a:rPr lang="de-DE" sz="24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ap from last time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     ---&gt; You can check the slides from </a:t>
            </a:r>
            <a:r>
              <a:rPr lang="de-DE" sz="2400">
                <a:latin typeface="Arial Narrow"/>
                <a:ea typeface="Arial Narrow"/>
                <a:cs typeface="Arial Narrow"/>
                <a:sym typeface="Arial Narrow"/>
              </a:rPr>
              <a:t>l</a:t>
            </a:r>
            <a:r>
              <a:rPr lang="de-DE" sz="24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ecture 5b)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" name="Google Shape;205;p5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p5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E6a Handling Vector Data</a:t>
            </a: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" name="Google Shape;207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5</a:t>
            </a:fld>
            <a:endParaRPr/>
          </a:p>
        </p:txBody>
      </p:sp>
      <p:pic>
        <p:nvPicPr>
          <p:cNvPr id="208" name="Google Shape;208;p5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Google Shape;209;p5"/>
          <p:cNvSpPr txBox="1"/>
          <p:nvPr/>
        </p:nvSpPr>
        <p:spPr>
          <a:xfrm>
            <a:off x="3170100" y="41806"/>
            <a:ext cx="64215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Exploring the attribute table</a:t>
            </a:r>
            <a:endParaRPr/>
          </a:p>
        </p:txBody>
      </p:sp>
      <p:sp>
        <p:nvSpPr>
          <p:cNvPr id="210" name="Google Shape;210;p5"/>
          <p:cNvSpPr txBox="1"/>
          <p:nvPr/>
        </p:nvSpPr>
        <p:spPr>
          <a:xfrm>
            <a:off x="979799" y="1400419"/>
            <a:ext cx="11073000" cy="40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What is an attribute table?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The attribute table stores non-spatial information (metadata) about a vector features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Each row represents a spatial feature (point, line, or polygon)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Each column represents an attribute (e.g., name, population, area, elevation)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Common operations in QGIS attribute table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Sorting &amp; filtering → Use the "Select by Expression" tool (population &gt; 1000000)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Editing fields → Enable "Editing Mode" to modify values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Adding new fields → Use field calculator to create new attributes (e.g., population density)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Joining tables → Combine external data (CSV, database) with vector attributes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" name="Google Shape;216;p6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6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E6a Handling Vector Data</a:t>
            </a: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8" name="Google Shape;218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6</a:t>
            </a:fld>
            <a:endParaRPr/>
          </a:p>
        </p:txBody>
      </p:sp>
      <p:pic>
        <p:nvPicPr>
          <p:cNvPr id="219" name="Google Shape;219;p6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6"/>
          <p:cNvSpPr txBox="1"/>
          <p:nvPr/>
        </p:nvSpPr>
        <p:spPr>
          <a:xfrm>
            <a:off x="2174225" y="-26306"/>
            <a:ext cx="6421635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Exploring the attribute table</a:t>
            </a:r>
            <a:endParaRPr/>
          </a:p>
        </p:txBody>
      </p:sp>
      <p:pic>
        <p:nvPicPr>
          <p:cNvPr id="221" name="Google Shape;221;p6" descr="Ein Bild, das Text, Screenshot, Display, Zahl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77239" y="1288143"/>
            <a:ext cx="6627091" cy="4499428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6"/>
          <p:cNvSpPr txBox="1"/>
          <p:nvPr/>
        </p:nvSpPr>
        <p:spPr>
          <a:xfrm>
            <a:off x="8206702" y="1509277"/>
            <a:ext cx="3289800" cy="40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You can explore the "World Map" dataset by opening the attribute table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Explore the attribute table!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What data does it contain? Are there different types of data in the attribute table?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" name="Google Shape;228;p7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7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E6a Handling Vector Data</a:t>
            </a: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0" name="Google Shape;230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7</a:t>
            </a:fld>
            <a:endParaRPr/>
          </a:p>
        </p:txBody>
      </p:sp>
      <p:pic>
        <p:nvPicPr>
          <p:cNvPr id="231" name="Google Shape;231;p7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32" name="Google Shape;232;p7"/>
          <p:cNvSpPr txBox="1"/>
          <p:nvPr/>
        </p:nvSpPr>
        <p:spPr>
          <a:xfrm>
            <a:off x="2174225" y="-26306"/>
            <a:ext cx="6421635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Load in your own vector data</a:t>
            </a:r>
            <a:endParaRPr/>
          </a:p>
        </p:txBody>
      </p:sp>
      <p:sp>
        <p:nvSpPr>
          <p:cNvPr id="233" name="Google Shape;233;p7"/>
          <p:cNvSpPr/>
          <p:nvPr/>
        </p:nvSpPr>
        <p:spPr>
          <a:xfrm>
            <a:off x="1813784" y="3145553"/>
            <a:ext cx="3948468" cy="3002245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Method 1)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Just pull the .shp file from your explorer into QGIS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4" name="Google Shape;234;p7"/>
          <p:cNvSpPr/>
          <p:nvPr/>
        </p:nvSpPr>
        <p:spPr>
          <a:xfrm>
            <a:off x="6911926" y="3145553"/>
            <a:ext cx="3948469" cy="3002245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Method 2)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AutoNum type="arabicParenR"/>
            </a:pPr>
            <a:r>
              <a:rPr lang="de-DE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Go to </a:t>
            </a:r>
            <a:r>
              <a:rPr lang="de-DE" sz="2200">
                <a:solidFill>
                  <a:schemeClr val="lt1"/>
                </a:solidFill>
              </a:rPr>
              <a:t>l</a:t>
            </a:r>
            <a:r>
              <a:rPr lang="de-DE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ayer in the </a:t>
            </a:r>
            <a:r>
              <a:rPr lang="de-DE" sz="2200">
                <a:solidFill>
                  <a:schemeClr val="lt1"/>
                </a:solidFill>
              </a:rPr>
              <a:t>m</a:t>
            </a:r>
            <a:r>
              <a:rPr lang="de-DE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enu </a:t>
            </a:r>
            <a:r>
              <a:rPr lang="de-DE" sz="2200">
                <a:solidFill>
                  <a:schemeClr val="lt1"/>
                </a:solidFill>
              </a:rPr>
              <a:t>b</a:t>
            </a:r>
            <a:r>
              <a:rPr lang="de-DE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ar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Calibri"/>
              <a:buAutoNum type="arabicParenR"/>
            </a:pPr>
            <a:r>
              <a:rPr lang="de-DE" sz="2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de-DE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Add </a:t>
            </a:r>
            <a:r>
              <a:rPr lang="de-DE" sz="2200">
                <a:solidFill>
                  <a:schemeClr val="lt1"/>
                </a:solidFill>
              </a:rPr>
              <a:t>l</a:t>
            </a:r>
            <a:r>
              <a:rPr lang="de-DE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ayer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AutoNum type="arabicParenR"/>
            </a:pPr>
            <a:r>
              <a:rPr lang="de-DE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Add </a:t>
            </a:r>
            <a:r>
              <a:rPr lang="de-DE" sz="2200">
                <a:solidFill>
                  <a:schemeClr val="lt1"/>
                </a:solidFill>
              </a:rPr>
              <a:t>v</a:t>
            </a:r>
            <a:r>
              <a:rPr lang="de-DE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ector </a:t>
            </a:r>
            <a:r>
              <a:rPr lang="de-DE" sz="2200">
                <a:solidFill>
                  <a:schemeClr val="lt1"/>
                </a:solidFill>
              </a:rPr>
              <a:t>l</a:t>
            </a:r>
            <a:r>
              <a:rPr lang="de-DE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ayer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AutoNum type="arabicParenR"/>
            </a:pPr>
            <a:r>
              <a:rPr lang="de-DE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Go to the shapefile and doubleclick it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5" name="Google Shape;235;p7"/>
          <p:cNvSpPr txBox="1"/>
          <p:nvPr/>
        </p:nvSpPr>
        <p:spPr>
          <a:xfrm>
            <a:off x="1005113" y="1204686"/>
            <a:ext cx="5567400" cy="15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AutoNum type="arabicPeriod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Download the shapefile and unzip it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AutoNum type="arabicPeriod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Move the folder of the shapefile to your desired location</a:t>
            </a:r>
            <a:endParaRPr/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AutoNum type="arabicPeriod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Load in the data</a:t>
            </a:r>
            <a:endParaRPr/>
          </a:p>
        </p:txBody>
      </p:sp>
      <p:sp>
        <p:nvSpPr>
          <p:cNvPr id="236" name="Google Shape;236;p7"/>
          <p:cNvSpPr txBox="1"/>
          <p:nvPr/>
        </p:nvSpPr>
        <p:spPr>
          <a:xfrm>
            <a:off x="7348201" y="1204675"/>
            <a:ext cx="42438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Tip!</a:t>
            </a:r>
            <a:endParaRPr sz="240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 After you have started a project do not move or rename your files!</a:t>
            </a:r>
            <a:endParaRPr sz="24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" name="Google Shape;242;p8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p8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E6a Handling Vector Data</a:t>
            </a: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4" name="Google Shape;244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8</a:t>
            </a:fld>
            <a:endParaRPr/>
          </a:p>
        </p:txBody>
      </p:sp>
      <p:pic>
        <p:nvPicPr>
          <p:cNvPr id="245" name="Google Shape;245;p8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Google Shape;246;p8"/>
          <p:cNvSpPr txBox="1"/>
          <p:nvPr/>
        </p:nvSpPr>
        <p:spPr>
          <a:xfrm>
            <a:off x="2174225" y="-26306"/>
            <a:ext cx="6421635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Load in your own vector data</a:t>
            </a:r>
            <a:endParaRPr/>
          </a:p>
        </p:txBody>
      </p:sp>
      <p:sp>
        <p:nvSpPr>
          <p:cNvPr id="247" name="Google Shape;247;p8"/>
          <p:cNvSpPr txBox="1"/>
          <p:nvPr/>
        </p:nvSpPr>
        <p:spPr>
          <a:xfrm>
            <a:off x="1047446" y="1174448"/>
            <a:ext cx="5567438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The result should look something like this:</a:t>
            </a:r>
            <a:endParaRPr/>
          </a:p>
        </p:txBody>
      </p:sp>
      <p:pic>
        <p:nvPicPr>
          <p:cNvPr id="248" name="Google Shape;248;p8" descr="Ein Bild, das Text, Karte, Atlas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43000" y="1643076"/>
            <a:ext cx="9912048" cy="43036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" name="Google Shape;254;p9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Google Shape;255;p9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E6a Handling Vector Data</a:t>
            </a: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6" name="Google Shape;256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9</a:t>
            </a:fld>
            <a:endParaRPr/>
          </a:p>
        </p:txBody>
      </p:sp>
      <p:pic>
        <p:nvPicPr>
          <p:cNvPr id="257" name="Google Shape;257;p9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9"/>
          <p:cNvSpPr txBox="1"/>
          <p:nvPr/>
        </p:nvSpPr>
        <p:spPr>
          <a:xfrm>
            <a:off x="2174225" y="-26306"/>
            <a:ext cx="6421635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Vector properties</a:t>
            </a:r>
            <a:endParaRPr/>
          </a:p>
        </p:txBody>
      </p:sp>
      <p:pic>
        <p:nvPicPr>
          <p:cNvPr id="259" name="Google Shape;259;p9" descr="Ein Bild, das Text, Screenshot, Display, Software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05360" y="937381"/>
            <a:ext cx="6885755" cy="5273523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Google Shape;260;p9"/>
          <p:cNvSpPr txBox="1"/>
          <p:nvPr/>
        </p:nvSpPr>
        <p:spPr>
          <a:xfrm>
            <a:off x="8280400" y="2275114"/>
            <a:ext cx="3577800" cy="230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Right click on your new vector layer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Under properties you can find all sort of information and options to work with your data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1227</Words>
  <Application>Microsoft Office PowerPoint</Application>
  <PresentationFormat>Breitbild</PresentationFormat>
  <Paragraphs>230</Paragraphs>
  <Slides>26</Slides>
  <Notes>26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26</vt:i4>
      </vt:variant>
    </vt:vector>
  </HeadingPairs>
  <TitlesOfParts>
    <vt:vector size="32" baseType="lpstr">
      <vt:lpstr>Arial Narrow</vt:lpstr>
      <vt:lpstr>Noto Sans Symbols</vt:lpstr>
      <vt:lpstr>Open Sans Light</vt:lpstr>
      <vt:lpstr>Calibri</vt:lpstr>
      <vt:lpstr>Arial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Thank you for your attention!  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Michael Thiel</dc:creator>
  <cp:lastModifiedBy>Lara Alves Oeltjebruns</cp:lastModifiedBy>
  <cp:revision>1</cp:revision>
  <dcterms:created xsi:type="dcterms:W3CDTF">2019-06-02T12:25:39Z</dcterms:created>
  <dcterms:modified xsi:type="dcterms:W3CDTF">2026-04-07T17:42:53Z</dcterms:modified>
</cp:coreProperties>
</file>